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6" r:id="rId5"/>
    <p:sldId id="271" r:id="rId6"/>
    <p:sldId id="267" r:id="rId7"/>
    <p:sldId id="268" r:id="rId8"/>
    <p:sldId id="272" r:id="rId9"/>
    <p:sldId id="273" r:id="rId10"/>
    <p:sldId id="275" r:id="rId11"/>
    <p:sldId id="274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99"/>
    <a:srgbClr val="6D6C71"/>
    <a:srgbClr val="C10100"/>
    <a:srgbClr val="D2F6B9"/>
    <a:srgbClr val="9BBB59"/>
    <a:srgbClr val="C0504D"/>
    <a:srgbClr val="000000"/>
    <a:srgbClr val="68676C"/>
    <a:srgbClr val="D9DBDC"/>
    <a:srgbClr val="E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422" autoAdjust="0"/>
  </p:normalViewPr>
  <p:slideViewPr>
    <p:cSldViewPr>
      <p:cViewPr varScale="1">
        <p:scale>
          <a:sx n="102" d="100"/>
          <a:sy n="102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8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0.39508</cdr:y>
    </cdr:from>
    <cdr:to>
      <cdr:x>1</cdr:x>
      <cdr:y>1</cdr:y>
    </cdr:to>
    <cdr:pic>
      <cdr:nvPicPr>
        <cdr:cNvPr id="2" name="Picture 2" descr="ÐÐ¡Ð¢Ð¡Â» â Ð·Ð°Ð¿ÑÐ°ÑÑÐ¸, ÑÑÑÐ¾Ð¸ÑÐµÐ»ÑÐ½Ð°Ñ Ð¸ Ð´Ð¾ÑÐ¾Ð¶Ð½Ð°Ñ ÑÐ¿ÐµÑÑÐµÑÐ½Ð¸ÐºÐ° Ð² ÐÐ¾ÑÐºÐ²Ðµ Ð¸ ÑÐµÐ³Ð¸Ð¾Ð½Ð°Ñ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0" b="100000" l="4778" r="96556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015243"/>
          <a:ext cx="3207658" cy="155444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35A4-4013-4408-9297-AD41D04A077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62571-E876-4938-A2D6-2FC8C80DD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9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8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5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2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2571-E876-4938-A2D6-2FC8C80DDC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6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57F-3768-40AB-92E8-5F84C77898FE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6012160" y="1707654"/>
            <a:ext cx="3131840" cy="1800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7194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Минтранс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65186"/>
            <a:ext cx="586155" cy="7104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28184" y="1995685"/>
            <a:ext cx="2664296" cy="1008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НОВОСИБИРСКАЯ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ОБЛАСТЬ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07654"/>
            <a:ext cx="6012160" cy="18002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51670"/>
            <a:ext cx="4248472" cy="1405979"/>
          </a:xfrm>
        </p:spPr>
        <p:txBody>
          <a:bodyPr anchor="t" anchorCtr="0">
            <a:norm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Реализация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национального проекта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«Безопасные и качественные автомобильные дороги»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64" y="3830510"/>
            <a:ext cx="1921232" cy="1030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12"/>
    </mc:Choice>
    <mc:Fallback xmlns="">
      <p:transition advTm="53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БЮДЖЕТ РЕГИОНАЛЬНОГО ПРОЕКТА «ДОРОЖНАЯ СЕТЬ» НА </a:t>
            </a:r>
            <a:r>
              <a:rPr lang="ru-RU" altLang="ru-RU" sz="1600" b="1" dirty="0" smtClean="0">
                <a:solidFill>
                  <a:srgbClr val="0056A1"/>
                </a:solidFill>
              </a:rPr>
              <a:t>2022</a:t>
            </a:r>
            <a:r>
              <a:rPr lang="ru-RU" altLang="ru-RU" sz="1500" dirty="0" smtClean="0">
                <a:solidFill>
                  <a:srgbClr val="0056A1"/>
                </a:solidFill>
              </a:rPr>
              <a:t> ГОД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1410211"/>
            <a:ext cx="8280920" cy="576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РАСПРЕДЕЛЕНИЕ ФИНАНСОВЫХ СРЕДСТВ ПО ИСТОЧНИКАМ ФИНАНСИРОВАНИЯ, МЛН.РУБ.: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931790"/>
            <a:ext cx="936104" cy="360040"/>
          </a:xfrm>
          <a:prstGeom prst="rect">
            <a:avLst/>
          </a:prstGeom>
          <a:solidFill>
            <a:srgbClr val="93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71657" y="293179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269,1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9135" y="3517146"/>
            <a:ext cx="1148501" cy="360040"/>
          </a:xfrm>
          <a:prstGeom prst="rect">
            <a:avLst/>
          </a:prstGeom>
          <a:solidFill>
            <a:srgbClr val="93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6313" y="874915"/>
            <a:ext cx="3904903" cy="360040"/>
          </a:xfrm>
          <a:prstGeom prst="rect">
            <a:avLst/>
          </a:prstGeom>
          <a:solidFill>
            <a:srgbClr val="137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9782" y="840196"/>
            <a:ext cx="39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5 398,7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слайд7.jpg"/>
          <p:cNvPicPr>
            <a:picLocks noChangeAspect="1"/>
          </p:cNvPicPr>
          <p:nvPr/>
        </p:nvPicPr>
        <p:blipFill rotWithShape="1">
          <a:blip r:embed="rId7" cstate="print"/>
          <a:srcRect l="39222" t="63794" r="42662" b="26408"/>
          <a:stretch/>
        </p:blipFill>
        <p:spPr>
          <a:xfrm>
            <a:off x="6549135" y="3507855"/>
            <a:ext cx="1148500" cy="36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602" y="483518"/>
            <a:ext cx="51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Общее финансирование мероприятий, млн руб.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70645" y="3507854"/>
            <a:ext cx="11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5 129,6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1283" y="1825598"/>
            <a:ext cx="39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A99"/>
                </a:solidFill>
              </a:rPr>
              <a:t>78 участков</a:t>
            </a:r>
            <a:endParaRPr lang="ru-RU" sz="2000" b="1" dirty="0">
              <a:solidFill>
                <a:srgbClr val="014A9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9988" y="4500184"/>
            <a:ext cx="75805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1000" b="1" i="1" dirty="0">
                <a:solidFill>
                  <a:srgbClr val="014A99"/>
                </a:solidFill>
              </a:rPr>
              <a:t>до конца 2020 года необходимо законтрактовать объекты в объёме не менее 50% от объема финансирования </a:t>
            </a:r>
            <a:r>
              <a:rPr lang="ru-RU" altLang="ru-RU" sz="1000" b="1" i="1" dirty="0" smtClean="0">
                <a:solidFill>
                  <a:srgbClr val="014A99"/>
                </a:solidFill>
              </a:rPr>
              <a:t>на </a:t>
            </a:r>
            <a:r>
              <a:rPr lang="ru-RU" altLang="ru-RU" sz="1000" b="1" i="1" dirty="0">
                <a:solidFill>
                  <a:srgbClr val="014A99"/>
                </a:solidFill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16684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43"/>
    </mc:Choice>
    <mc:Fallback xmlns="">
      <p:transition advTm="77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9150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Минтранс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7142"/>
            <a:ext cx="586155" cy="710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55525"/>
            <a:ext cx="9144000" cy="2880321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62158"/>
            <a:ext cx="8352928" cy="2629672"/>
          </a:xfrm>
        </p:spPr>
        <p:txBody>
          <a:bodyPr numCol="2" spcCol="360000" anchor="t" anchorCtr="0">
            <a:noAutofit/>
          </a:bodyPr>
          <a:lstStyle/>
          <a:p>
            <a:pPr indent="182563" algn="l"/>
            <a:r>
              <a:rPr lang="ru-RU" sz="1800" dirty="0">
                <a:solidFill>
                  <a:schemeClr val="bg1"/>
                </a:solidFill>
              </a:rPr>
              <a:t>На успешную реализацию в Новосибирской области национального проекта «Безопасные и качественные автомобильные дороги» в 2019-2020 годах оказало существенное влияние в первую очередь своевременное финансирование и контрактация выполняемых работ, а также оказание финансовой поддержки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со стороны Правительства Российской </a:t>
            </a:r>
            <a:r>
              <a:rPr lang="ru-RU" sz="1800" dirty="0" smtClean="0">
                <a:solidFill>
                  <a:schemeClr val="bg1"/>
                </a:solidFill>
              </a:rPr>
              <a:t>Федерации, </a:t>
            </a:r>
            <a:r>
              <a:rPr lang="ru-RU" sz="1800" dirty="0">
                <a:solidFill>
                  <a:schemeClr val="bg1"/>
                </a:solidFill>
              </a:rPr>
              <a:t>предоставляемой за счет средств Резервного </a:t>
            </a:r>
            <a:r>
              <a:rPr lang="ru-RU" sz="1800" dirty="0" smtClean="0">
                <a:solidFill>
                  <a:schemeClr val="bg1"/>
                </a:solidFill>
              </a:rPr>
              <a:t>фонда.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Кроме </a:t>
            </a:r>
            <a:r>
              <a:rPr lang="ru-RU" sz="1800" dirty="0">
                <a:solidFill>
                  <a:schemeClr val="bg1"/>
                </a:solidFill>
              </a:rPr>
              <a:t>того, достижение целевых показателей нацпроекта находится под личным контролем Губернатора Новосибирской области.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23878"/>
            <a:ext cx="1921232" cy="10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12"/>
    </mc:Choice>
    <mc:Fallback xmlns="">
      <p:transition advTm="53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лайд3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8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ПРИВЕДЕНИЕ РЕГИОНАЛЬНЫХ АВТОМОБИЛЬНЫХ ДОРОГ К НОРМАТИВНОМУ СОСТОЯНИЮ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Правительство Новосибирской области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3363838"/>
            <a:ext cx="720080" cy="432048"/>
          </a:xfrm>
          <a:prstGeom prst="rect">
            <a:avLst/>
          </a:prstGeom>
          <a:solidFill>
            <a:srgbClr val="947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354018"/>
            <a:ext cx="792088" cy="432048"/>
          </a:xfrm>
          <a:prstGeom prst="rect">
            <a:avLst/>
          </a:prstGeom>
          <a:solidFill>
            <a:srgbClr val="788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61756" y="3385141"/>
            <a:ext cx="720080" cy="432048"/>
          </a:xfrm>
          <a:prstGeom prst="rect">
            <a:avLst/>
          </a:prstGeom>
          <a:solidFill>
            <a:srgbClr val="58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34633" y="3385141"/>
            <a:ext cx="720080" cy="432048"/>
          </a:xfrm>
          <a:prstGeom prst="rect">
            <a:avLst/>
          </a:prstGeom>
          <a:solidFill>
            <a:srgbClr val="388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39316" y="3365118"/>
            <a:ext cx="720080" cy="432048"/>
          </a:xfrm>
          <a:prstGeom prst="rect">
            <a:avLst/>
          </a:prstGeom>
          <a:solidFill>
            <a:srgbClr val="1E9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2787773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289" y="271834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39,3%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86157" y="2800286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6457" y="273408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40,3%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51460" y="2785634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1760" y="271943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42,4%</a:t>
            </a:r>
            <a:endParaRPr lang="ru-RU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37661" y="2785634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47961" y="271943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43,8%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23862" y="2785634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4162" y="271943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47,3%</a:t>
            </a:r>
            <a:endParaRPr lang="ru-RU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76803" y="3363463"/>
            <a:ext cx="934871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4 998,9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2030" y="3341607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5 129,8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0809" y="3261663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5 392,6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69588" y="3231272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5 573,2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5770" y="3124122"/>
            <a:ext cx="8819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6 023,7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9632" y="1282454"/>
            <a:ext cx="3294728" cy="32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82454"/>
            <a:ext cx="3456384" cy="236970"/>
          </a:xfrm>
          <a:prstGeom prst="rect">
            <a:avLst/>
          </a:prstGeom>
          <a:solidFill>
            <a:srgbClr val="009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403325" y="1243558"/>
            <a:ext cx="345364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12 732,9 км (базовая на 31.12.2017)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6439" y="3982796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+136,2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58807" y="3977072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+262,8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7166" y="3982796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+180,6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19534" y="3977072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+450,5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58172" y="4315748"/>
            <a:ext cx="7040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2020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30"/>
    </mc:Choice>
    <mc:Fallback xmlns="">
      <p:transition advTm="86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лайд4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ПРИВЕДЕНИЕ АВТОМОБИЛЬНЫХ ДОРОГ НОВОСИБИРСКОЙ АГЛОМЕРАЦИИ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К НОРМАТИВНОМУ СОСТОЯНИЮ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709371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1" y="156363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56,6%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94212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4513" y="156363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63,4%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62307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608" y="156363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69,2%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56176" y="1633949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6477" y="1567749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73,8%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32327" y="1629838"/>
            <a:ext cx="648072" cy="267709"/>
          </a:xfrm>
          <a:prstGeom prst="rect">
            <a:avLst/>
          </a:prstGeom>
          <a:solidFill>
            <a:srgbClr val="EC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333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42628" y="156363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85,1%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09371" y="2816535"/>
            <a:ext cx="720080" cy="432048"/>
          </a:xfrm>
          <a:prstGeom prst="rect">
            <a:avLst/>
          </a:prstGeom>
          <a:solidFill>
            <a:srgbClr val="748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58208" y="2816535"/>
            <a:ext cx="720080" cy="432048"/>
          </a:xfrm>
          <a:prstGeom prst="rect">
            <a:avLst/>
          </a:prstGeom>
          <a:solidFill>
            <a:srgbClr val="567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29193" y="2815732"/>
            <a:ext cx="720080" cy="432048"/>
          </a:xfrm>
          <a:prstGeom prst="rect">
            <a:avLst/>
          </a:prstGeom>
          <a:solidFill>
            <a:srgbClr val="3C6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151104" y="2797798"/>
            <a:ext cx="720080" cy="432048"/>
          </a:xfrm>
          <a:prstGeom prst="rect">
            <a:avLst/>
          </a:prstGeom>
          <a:solidFill>
            <a:srgbClr val="24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612546" y="2771699"/>
            <a:ext cx="720080" cy="432048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46285" y="2758184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599,4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44989" y="2557539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671,3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693" y="2532650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732,7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4185" y="2440815"/>
            <a:ext cx="7120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781,4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05145" y="2044927"/>
            <a:ext cx="76495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901,0 </a:t>
            </a: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896" y="1023577"/>
            <a:ext cx="6377456" cy="266127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00891" y="1005120"/>
            <a:ext cx="737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1058,8 км </a:t>
            </a:r>
            <a:r>
              <a:rPr lang="ru-RU" sz="1400" b="1" dirty="0">
                <a:solidFill>
                  <a:schemeClr val="bg1"/>
                </a:solidFill>
              </a:rPr>
              <a:t>(базовая на 31.12.2017)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04513" y="3841528"/>
            <a:ext cx="85151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+91,7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0451" y="3864250"/>
            <a:ext cx="85151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+61,4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3279" y="3864249"/>
            <a:ext cx="85151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+48,7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0421" y="3864249"/>
            <a:ext cx="94288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+119,6 км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58208" y="4223568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2020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41"/>
    </mc:Choice>
    <mc:Fallback xmlns="">
      <p:transition advTm="77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5_6.png"/>
          <p:cNvPicPr>
            <a:picLocks noChangeAspect="1"/>
          </p:cNvPicPr>
          <p:nvPr/>
        </p:nvPicPr>
        <p:blipFill rotWithShape="1">
          <a:blip r:embed="rId3" cstate="print"/>
          <a:srcRect l="12588" t="13601" r="3937" b="12200"/>
          <a:stretch/>
        </p:blipFill>
        <p:spPr>
          <a:xfrm>
            <a:off x="899592" y="411510"/>
            <a:ext cx="7632848" cy="3816424"/>
          </a:xfrm>
          <a:prstGeom prst="rect">
            <a:avLst/>
          </a:prstGeom>
          <a:solidFill>
            <a:srgbClr val="ECEEEE"/>
          </a:solidFill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КОЛИЧЕСТВО МЕСТ КОНЦЕНТРАЦИИ ДОРОЖНО-ТРАНСПОРТНЫХ ПРОИСШЕСТВИЙ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20" name="Рисунок 19" descr="слайд5_6.png"/>
          <p:cNvPicPr>
            <a:picLocks noChangeAspect="1"/>
          </p:cNvPicPr>
          <p:nvPr/>
        </p:nvPicPr>
        <p:blipFill rotWithShape="1">
          <a:blip r:embed="rId3" cstate="print"/>
          <a:srcRect l="15772" t="56888" r="77141" b="34711"/>
          <a:stretch/>
        </p:blipFill>
        <p:spPr>
          <a:xfrm>
            <a:off x="2483768" y="3363838"/>
            <a:ext cx="648072" cy="432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79097" y="32198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29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слайд5_6.png"/>
          <p:cNvPicPr>
            <a:picLocks noChangeAspect="1"/>
          </p:cNvPicPr>
          <p:nvPr/>
        </p:nvPicPr>
        <p:blipFill rotWithShape="1">
          <a:blip r:embed="rId3" cstate="print"/>
          <a:srcRect l="81113" t="45481" r="8650" b="41201"/>
          <a:stretch/>
        </p:blipFill>
        <p:spPr>
          <a:xfrm>
            <a:off x="2339660" y="2055550"/>
            <a:ext cx="1296144" cy="664879"/>
          </a:xfrm>
          <a:prstGeom prst="rect">
            <a:avLst/>
          </a:prstGeom>
        </p:spPr>
      </p:pic>
      <p:pic>
        <p:nvPicPr>
          <p:cNvPr id="38" name="Рисунок 37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679320"/>
            <a:ext cx="792088" cy="45719"/>
          </a:xfrm>
          <a:prstGeom prst="rect">
            <a:avLst/>
          </a:prstGeom>
        </p:spPr>
      </p:pic>
      <p:pic>
        <p:nvPicPr>
          <p:cNvPr id="39" name="Рисунок 38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633970"/>
            <a:ext cx="792088" cy="45719"/>
          </a:xfrm>
          <a:prstGeom prst="rect">
            <a:avLst/>
          </a:prstGeom>
        </p:spPr>
      </p:pic>
      <p:pic>
        <p:nvPicPr>
          <p:cNvPr id="40" name="Рисунок 39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588620"/>
            <a:ext cx="792088" cy="45719"/>
          </a:xfrm>
          <a:prstGeom prst="rect">
            <a:avLst/>
          </a:prstGeom>
        </p:spPr>
      </p:pic>
      <p:pic>
        <p:nvPicPr>
          <p:cNvPr id="41" name="Рисунок 40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6408" y="2501598"/>
            <a:ext cx="792088" cy="45719"/>
          </a:xfrm>
          <a:prstGeom prst="rect">
            <a:avLst/>
          </a:prstGeom>
        </p:spPr>
      </p:pic>
      <p:pic>
        <p:nvPicPr>
          <p:cNvPr id="42" name="Рисунок 41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542901"/>
            <a:ext cx="792088" cy="45719"/>
          </a:xfrm>
          <a:prstGeom prst="rect">
            <a:avLst/>
          </a:prstGeom>
        </p:spPr>
      </p:pic>
      <p:pic>
        <p:nvPicPr>
          <p:cNvPr id="43" name="Рисунок 42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458628"/>
            <a:ext cx="792088" cy="45719"/>
          </a:xfrm>
          <a:prstGeom prst="rect">
            <a:avLst/>
          </a:prstGeom>
        </p:spPr>
      </p:pic>
      <p:pic>
        <p:nvPicPr>
          <p:cNvPr id="44" name="Рисунок 43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413278"/>
            <a:ext cx="792088" cy="45719"/>
          </a:xfrm>
          <a:prstGeom prst="rect">
            <a:avLst/>
          </a:prstGeom>
        </p:spPr>
      </p:pic>
      <p:pic>
        <p:nvPicPr>
          <p:cNvPr id="45" name="Рисунок 44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367928"/>
            <a:ext cx="792088" cy="45719"/>
          </a:xfrm>
          <a:prstGeom prst="rect">
            <a:avLst/>
          </a:prstGeom>
        </p:spPr>
      </p:pic>
      <p:pic>
        <p:nvPicPr>
          <p:cNvPr id="46" name="Рисунок 45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276490"/>
            <a:ext cx="792088" cy="45719"/>
          </a:xfrm>
          <a:prstGeom prst="rect">
            <a:avLst/>
          </a:prstGeom>
        </p:spPr>
      </p:pic>
      <p:pic>
        <p:nvPicPr>
          <p:cNvPr id="47" name="Рисунок 46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322209"/>
            <a:ext cx="792088" cy="45719"/>
          </a:xfrm>
          <a:prstGeom prst="rect">
            <a:avLst/>
          </a:prstGeom>
        </p:spPr>
      </p:pic>
      <p:pic>
        <p:nvPicPr>
          <p:cNvPr id="48" name="Рисунок 47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230402"/>
            <a:ext cx="792088" cy="45719"/>
          </a:xfrm>
          <a:prstGeom prst="rect">
            <a:avLst/>
          </a:prstGeom>
        </p:spPr>
      </p:pic>
      <p:pic>
        <p:nvPicPr>
          <p:cNvPr id="49" name="Рисунок 48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185052"/>
            <a:ext cx="792088" cy="45719"/>
          </a:xfrm>
          <a:prstGeom prst="rect">
            <a:avLst/>
          </a:prstGeom>
        </p:spPr>
      </p:pic>
      <p:pic>
        <p:nvPicPr>
          <p:cNvPr id="50" name="Рисунок 49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139702"/>
            <a:ext cx="792088" cy="45719"/>
          </a:xfrm>
          <a:prstGeom prst="rect">
            <a:avLst/>
          </a:prstGeom>
        </p:spPr>
      </p:pic>
      <p:pic>
        <p:nvPicPr>
          <p:cNvPr id="51" name="Рисунок 50" descr="слайд5_6.png"/>
          <p:cNvPicPr>
            <a:picLocks noChangeAspect="1"/>
          </p:cNvPicPr>
          <p:nvPr/>
        </p:nvPicPr>
        <p:blipFill rotWithShape="1">
          <a:blip r:embed="rId3" cstate="print"/>
          <a:srcRect l="31101" t="49634" r="60237" b="49477"/>
          <a:stretch/>
        </p:blipFill>
        <p:spPr>
          <a:xfrm>
            <a:off x="2555776" y="2093983"/>
            <a:ext cx="792088" cy="4571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70100" y="22033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- 14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1709" y="1638133"/>
            <a:ext cx="73854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423792" y="16763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58488"/>
                </a:solidFill>
                <a:latin typeface="Calibri" panose="020F0502020204030204" pitchFamily="34" charset="0"/>
              </a:rPr>
              <a:t>67,4%</a:t>
            </a:r>
            <a:endParaRPr lang="ru-RU" b="1" dirty="0">
              <a:solidFill>
                <a:srgbClr val="858488"/>
              </a:solidFill>
              <a:latin typeface="Calibri" panose="020F0502020204030204" pitchFamily="34" charset="0"/>
            </a:endParaRPr>
          </a:p>
        </p:txBody>
      </p:sp>
      <p:pic>
        <p:nvPicPr>
          <p:cNvPr id="55" name="Рисунок 54" descr="слайд5_6.png"/>
          <p:cNvPicPr>
            <a:picLocks noChangeAspect="1"/>
          </p:cNvPicPr>
          <p:nvPr/>
        </p:nvPicPr>
        <p:blipFill rotWithShape="1">
          <a:blip r:embed="rId3" cstate="print"/>
          <a:srcRect l="81113" t="45633" r="10356" b="45639"/>
          <a:stretch/>
        </p:blipFill>
        <p:spPr>
          <a:xfrm>
            <a:off x="3635804" y="2064008"/>
            <a:ext cx="1080212" cy="435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484596"/>
            <a:ext cx="91282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1100" i="1" dirty="0" smtClean="0">
                <a:solidFill>
                  <a:srgbClr val="004A98"/>
                </a:solidFill>
              </a:rPr>
              <a:t>плановые значения до 2024 года рассчитаны от базового 2017 года, а также учитывается возможный рост МКДТП по итогам 2020 года</a:t>
            </a:r>
            <a:endParaRPr lang="ru-RU" altLang="ru-RU" sz="1100" i="1" dirty="0">
              <a:solidFill>
                <a:srgbClr val="004A9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3600" y="3974090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3600" y="165858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79,1%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190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6489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РЕАЛИЗАЦИЯ РЕГИОНАЛЬНЫХ ПРОЕКТОВ В </a:t>
            </a:r>
            <a:r>
              <a:rPr lang="ru-RU" altLang="ru-RU" sz="2000" b="1" dirty="0" smtClean="0">
                <a:solidFill>
                  <a:srgbClr val="0056A1"/>
                </a:solidFill>
              </a:rPr>
              <a:t>2020</a:t>
            </a:r>
            <a:r>
              <a:rPr lang="ru-RU" altLang="ru-RU" sz="1500" dirty="0" smtClean="0">
                <a:solidFill>
                  <a:srgbClr val="0056A1"/>
                </a:solidFill>
              </a:rPr>
              <a:t> ГОДУ. ОБЩАЯ ИНФОРМАЦИЯ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555526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ПРОТЯЖЁННОСТЬ ДОРОГ,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ЗАПЛАНИРОВАННЫХ К ПРИВЕДЕНИЮ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В НОРМАТИВНОЕ СОСТОЯНИЕ, КМ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1635646"/>
            <a:ext cx="3384376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2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ОБЩЕЕ ФИНАНСИРОВАНИЕ, МЛН.РУБ.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9372" y="852910"/>
            <a:ext cx="890780" cy="42269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102520" y="85936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202,8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6172" y="2339991"/>
            <a:ext cx="953459" cy="344417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2797" y="2345854"/>
            <a:ext cx="9254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2 404,0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40506" y="2351008"/>
            <a:ext cx="1038641" cy="344417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881390" y="2356871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4 010,2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5156" y="4156401"/>
            <a:ext cx="868612" cy="344417"/>
          </a:xfrm>
          <a:prstGeom prst="rect">
            <a:avLst/>
          </a:prstGeom>
          <a:solidFill>
            <a:srgbClr val="73A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680843" y="4159332"/>
            <a:ext cx="8029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1 021,9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16216" y="1703081"/>
            <a:ext cx="288032" cy="346949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69053" y="1707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16216" y="1347614"/>
            <a:ext cx="288032" cy="346949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44207" y="852910"/>
            <a:ext cx="447547" cy="395281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598" y="2695425"/>
            <a:ext cx="385657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27813" y="3384179"/>
            <a:ext cx="264838" cy="226840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488553" y="4186926"/>
            <a:ext cx="387701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460653" y="1335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1307" y="86415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106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9450" y="1416917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47423" y="1776957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29450" y="3112940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29450" y="3399401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136375" y="13404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123,7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2744" y="17052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47,1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9808" y="304373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25,1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3164" y="333948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47,1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77681" y="334016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4208" y="26681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68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66545" y="2720248"/>
            <a:ext cx="628297" cy="319945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146507" y="268440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91,7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22515" y="4208919"/>
            <a:ext cx="673621" cy="32495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102520" y="4186926"/>
            <a:ext cx="78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98,6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51232" y="41713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38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5617" y="4167039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1</a:t>
            </a:r>
            <a:r>
              <a:rPr lang="ru-RU" sz="1200" dirty="0" smtClean="0">
                <a:solidFill>
                  <a:srgbClr val="332C32"/>
                </a:solidFill>
              </a:rPr>
              <a:t> </a:t>
            </a:r>
            <a:r>
              <a:rPr lang="ru-RU" sz="1200" dirty="0">
                <a:solidFill>
                  <a:srgbClr val="332C32"/>
                </a:solidFill>
              </a:rPr>
              <a:t>справочный (12,5 км, </a:t>
            </a:r>
            <a:endParaRPr lang="ru-RU" sz="1200" dirty="0" smtClean="0">
              <a:solidFill>
                <a:srgbClr val="332C32"/>
              </a:solidFill>
            </a:endParaRPr>
          </a:p>
          <a:p>
            <a:r>
              <a:rPr lang="ru-RU" sz="1200" dirty="0" smtClean="0">
                <a:solidFill>
                  <a:srgbClr val="332C32"/>
                </a:solidFill>
              </a:rPr>
              <a:t>по программе «КРСТ»)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73963" y="2100229"/>
            <a:ext cx="620879" cy="309623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177734" y="20855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19,5</a:t>
            </a:r>
          </a:p>
        </p:txBody>
      </p:sp>
      <p:sp>
        <p:nvSpPr>
          <p:cNvPr id="63" name="Овал 62"/>
          <p:cNvSpPr/>
          <p:nvPr/>
        </p:nvSpPr>
        <p:spPr>
          <a:xfrm>
            <a:off x="7342269" y="2105187"/>
            <a:ext cx="315422" cy="288704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353845" y="2077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380498" y="3660104"/>
            <a:ext cx="214605" cy="252481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7343076" y="360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64719" y="3708611"/>
            <a:ext cx="387401" cy="203974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177734" y="36024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19,5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09501" y="3065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524992" y="3076582"/>
            <a:ext cx="288032" cy="226002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523549" y="30454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05617" y="1275606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1</a:t>
            </a:r>
            <a:r>
              <a:rPr lang="ru-RU" sz="1200" dirty="0" smtClean="0">
                <a:solidFill>
                  <a:srgbClr val="332C32"/>
                </a:solidFill>
              </a:rPr>
              <a:t> </a:t>
            </a:r>
            <a:r>
              <a:rPr lang="ru-RU" sz="1200" dirty="0">
                <a:solidFill>
                  <a:srgbClr val="332C32"/>
                </a:solidFill>
              </a:rPr>
              <a:t>справочный (12,5 км, </a:t>
            </a:r>
            <a:endParaRPr lang="ru-RU" sz="1200" dirty="0" smtClean="0">
              <a:solidFill>
                <a:srgbClr val="332C32"/>
              </a:solidFill>
            </a:endParaRPr>
          </a:p>
          <a:p>
            <a:r>
              <a:rPr lang="ru-RU" sz="1200" dirty="0" smtClean="0">
                <a:solidFill>
                  <a:srgbClr val="332C32"/>
                </a:solidFill>
              </a:rPr>
              <a:t>по программе «КРСТ»)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14017" y="1635646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79529" y="3238133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7" y="2735823"/>
            <a:ext cx="1060063" cy="10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52"/>
    </mc:Choice>
    <mc:Fallback xmlns="">
      <p:transition advTm="85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слайд9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3810" y="0"/>
            <a:ext cx="9140190" cy="473199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500" dirty="0" smtClean="0">
                <a:solidFill>
                  <a:srgbClr val="004A98"/>
                </a:solidFill>
              </a:rPr>
              <a:t>РЕГИОНАЛЬНЫЙ ПРОЕКТ «ОБЩЕСИСТЕМНЫЕ МЕРЫ РАЗВИТИЯ ДОРОЖНОГО ХОЗЯЙСТВА</a:t>
            </a:r>
            <a:r>
              <a:rPr lang="ru-RU" sz="1600" dirty="0" smtClean="0">
                <a:solidFill>
                  <a:srgbClr val="004A98"/>
                </a:solidFill>
              </a:rPr>
              <a:t>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843558"/>
            <a:ext cx="2016224" cy="755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НОВЫЕ ТЕХНОЛОГИИ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И МАТЕРИАЛЫ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новых ГК</a:t>
            </a:r>
            <a:r>
              <a:rPr kumimoji="0" lang="ru-RU" altLang="ru-RU" sz="1050" b="0" i="0" u="none" strike="noStrike" kern="1200" cap="none" spc="0" normalizeH="0" noProof="0" dirty="0" smtClean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все виды работ)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5536" y="264375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НА ПРИНЦИПАХ КОНТРАКТА ЖИЗНЕННОГО ЦИКЛА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050" dirty="0">
                <a:solidFill>
                  <a:srgbClr val="004A98"/>
                </a:solidFill>
              </a:rPr>
              <a:t>(от новых ГК на </a:t>
            </a:r>
            <a:r>
              <a:rPr lang="ru-RU" altLang="ru-RU" sz="1050" dirty="0" smtClean="0">
                <a:solidFill>
                  <a:srgbClr val="004A98"/>
                </a:solidFill>
              </a:rPr>
              <a:t>капремонт и ремонт)</a:t>
            </a:r>
            <a:endParaRPr lang="ru-RU" altLang="ru-RU" sz="1050" dirty="0">
              <a:solidFill>
                <a:srgbClr val="004A9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681536" y="411510"/>
            <a:ext cx="4896544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Доля от общего количества новых госконтрактов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слайд9.jpg"/>
          <p:cNvPicPr>
            <a:picLocks noChangeAspect="1"/>
          </p:cNvPicPr>
          <p:nvPr/>
        </p:nvPicPr>
        <p:blipFill rotWithShape="1">
          <a:blip r:embed="rId2" cstate="print"/>
          <a:srcRect l="26787" t="68599" r="67698" b="18801"/>
          <a:stretch/>
        </p:blipFill>
        <p:spPr>
          <a:xfrm>
            <a:off x="1151620" y="3867894"/>
            <a:ext cx="504056" cy="2700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7624" y="3575506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333333"/>
                </a:solidFill>
              </a:rPr>
              <a:t>14%</a:t>
            </a:r>
            <a:endParaRPr lang="ru-RU" sz="1300" b="1" dirty="0">
              <a:solidFill>
                <a:srgbClr val="333333"/>
              </a:solidFill>
            </a:endParaRPr>
          </a:p>
        </p:txBody>
      </p:sp>
      <p:pic>
        <p:nvPicPr>
          <p:cNvPr id="20" name="Рисунок 19" descr="слайд9.jpg"/>
          <p:cNvPicPr>
            <a:picLocks noChangeAspect="1"/>
          </p:cNvPicPr>
          <p:nvPr/>
        </p:nvPicPr>
        <p:blipFill rotWithShape="1">
          <a:blip r:embed="rId2" cstate="print"/>
          <a:srcRect l="19696" t="39199" r="74790" b="53801"/>
          <a:stretch/>
        </p:blipFill>
        <p:spPr>
          <a:xfrm>
            <a:off x="1174756" y="1995686"/>
            <a:ext cx="508733" cy="3780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7077" y="1775306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333333"/>
                </a:solidFill>
              </a:rPr>
              <a:t>24%</a:t>
            </a:r>
            <a:endParaRPr lang="ru-RU" sz="1300" b="1" dirty="0">
              <a:solidFill>
                <a:srgbClr val="333333"/>
              </a:solidFill>
            </a:endParaRPr>
          </a:p>
        </p:txBody>
      </p:sp>
      <p:pic>
        <p:nvPicPr>
          <p:cNvPr id="26" name="Рисунок 25" descr="слайд9.jpg"/>
          <p:cNvPicPr>
            <a:picLocks noChangeAspect="1"/>
          </p:cNvPicPr>
          <p:nvPr/>
        </p:nvPicPr>
        <p:blipFill rotWithShape="1">
          <a:blip r:embed="rId2" cstate="print"/>
          <a:srcRect l="19696" t="39199" r="74790" b="53801"/>
          <a:stretch/>
        </p:blipFill>
        <p:spPr>
          <a:xfrm>
            <a:off x="1835696" y="1784715"/>
            <a:ext cx="504057" cy="5970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8017" y="1563638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35%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слайд9.jpg"/>
          <p:cNvPicPr>
            <a:picLocks noChangeAspect="1"/>
          </p:cNvPicPr>
          <p:nvPr/>
        </p:nvPicPr>
        <p:blipFill rotWithShape="1">
          <a:blip r:embed="rId2" cstate="print"/>
          <a:srcRect l="26787" t="68599" r="67698" b="18801"/>
          <a:stretch/>
        </p:blipFill>
        <p:spPr>
          <a:xfrm>
            <a:off x="1835696" y="3656923"/>
            <a:ext cx="504056" cy="5108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63340" y="3364535"/>
            <a:ext cx="47641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31%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8754" y="36470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(29)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4756" y="3867894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7 </a:t>
            </a:r>
            <a:r>
              <a:rPr lang="ru-RU" sz="1000" b="1" dirty="0">
                <a:solidFill>
                  <a:schemeClr val="bg1"/>
                </a:solidFill>
              </a:rPr>
              <a:t>(</a:t>
            </a:r>
            <a:r>
              <a:rPr lang="ru-RU" sz="1000" b="1" dirty="0" smtClean="0">
                <a:solidFill>
                  <a:schemeClr val="bg1"/>
                </a:solidFill>
              </a:rPr>
              <a:t>49)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3080" y="1851146"/>
            <a:ext cx="58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(34)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2950" y="2097600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13 </a:t>
            </a:r>
            <a:r>
              <a:rPr lang="ru-RU" sz="1000" b="1" dirty="0">
                <a:solidFill>
                  <a:schemeClr val="bg1"/>
                </a:solidFill>
              </a:rPr>
              <a:t>(</a:t>
            </a:r>
            <a:r>
              <a:rPr lang="ru-RU" sz="1000" b="1" dirty="0" smtClean="0">
                <a:solidFill>
                  <a:schemeClr val="bg1"/>
                </a:solidFill>
              </a:rPr>
              <a:t>55)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9526" y="4187169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1344" y="2358120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слайд7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3744416" cy="108012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КОЛИЧЕСТВО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СТАЦИОНАРНЫХ КАМЕР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ФОТОВИДЕОФИКСАЦИИ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НАРУШЕНИЙ ПДД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499992" y="123478"/>
            <a:ext cx="3024336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1500" dirty="0" smtClean="0">
                <a:solidFill>
                  <a:srgbClr val="0056A1"/>
                </a:solidFill>
              </a:rPr>
              <a:t>КОЛИЧЕСТВО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1500" dirty="0" smtClean="0">
                <a:solidFill>
                  <a:srgbClr val="0056A1"/>
                </a:solidFill>
              </a:rPr>
              <a:t>АВТОМАТИЧЕСКИХ ПУНКТОВ ВЕСОГАБАРИТНОГО КОНТРОЛЯ ТС НА РЕГИОНАЛЬНЫХ АВТОДОРОГАХ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04456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3507853"/>
            <a:ext cx="1296144" cy="93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0432" y="3795886"/>
            <a:ext cx="385224" cy="432048"/>
          </a:xfrm>
          <a:prstGeom prst="rect">
            <a:avLst/>
          </a:prstGeom>
          <a:solidFill>
            <a:srgbClr val="748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9" y="3765688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68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9" y="2896549"/>
            <a:ext cx="5325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68676C"/>
                </a:solidFill>
              </a:rPr>
              <a:t>174%</a:t>
            </a:r>
            <a:endParaRPr lang="ru-RU" sz="1200" b="1" dirty="0">
              <a:solidFill>
                <a:srgbClr val="68676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0558" y="3975905"/>
            <a:ext cx="49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47862" y="3986148"/>
            <a:ext cx="49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39767" y="3708499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+1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2017" y="3539222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+6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2442" y="3338576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+6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302528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+</a:t>
            </a:r>
            <a:r>
              <a:rPr lang="ru-RU" sz="1600" b="1" dirty="0" smtClean="0">
                <a:solidFill>
                  <a:srgbClr val="68676C"/>
                </a:solidFill>
              </a:rPr>
              <a:t>12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2552" y="386558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+5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3596411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+2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15646" y="230520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+10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4248" y="3042566"/>
            <a:ext cx="524083" cy="60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6210" y="319808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7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991" y="3321198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8676C"/>
                </a:solidFill>
              </a:rPr>
              <a:t>+6</a:t>
            </a:r>
            <a:endParaRPr lang="ru-RU" sz="1600" b="1" dirty="0">
              <a:solidFill>
                <a:srgbClr val="68676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0053" y="4411879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4430025"/>
            <a:ext cx="7040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2020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33"/>
    </mc:Choice>
    <mc:Fallback xmlns=""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лайд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190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6489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РЕАЛИЗАЦИЯ РЕГИОНАЛЬНЫХ ПРОЕКТОВ В </a:t>
            </a:r>
            <a:r>
              <a:rPr lang="ru-RU" altLang="ru-RU" sz="2000" b="1" dirty="0" smtClean="0">
                <a:solidFill>
                  <a:srgbClr val="0056A1"/>
                </a:solidFill>
              </a:rPr>
              <a:t>2021</a:t>
            </a:r>
            <a:r>
              <a:rPr lang="ru-RU" altLang="ru-RU" sz="1500" dirty="0" smtClean="0">
                <a:solidFill>
                  <a:srgbClr val="0056A1"/>
                </a:solidFill>
              </a:rPr>
              <a:t> ГОДУ. ОБЩАЯ ИНФОРМАЦИЯ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555526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ПРОТЯЖЁННОСТЬ ДОРОГ,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ЗАПЛАНИРОВАННЫХ К ПРИВЕДЕНИЮ</a:t>
            </a:r>
          </a:p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В НОРМАТИВНОЕ СОСТОЯНИЕ, КМ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9372" y="852910"/>
            <a:ext cx="890780" cy="42269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102520" y="85936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260,0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5458" y="2091444"/>
            <a:ext cx="1879537" cy="344417"/>
          </a:xfrm>
          <a:prstGeom prst="rect">
            <a:avLst/>
          </a:prstGeom>
          <a:solidFill>
            <a:srgbClr val="D2F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16216" y="1703081"/>
            <a:ext cx="288032" cy="346949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69053" y="1707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16216" y="1347614"/>
            <a:ext cx="288032" cy="346949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44207" y="852910"/>
            <a:ext cx="447547" cy="395281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598" y="2695425"/>
            <a:ext cx="385657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27813" y="3384179"/>
            <a:ext cx="264838" cy="226840"/>
          </a:xfrm>
          <a:prstGeom prst="ellipse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488553" y="4186926"/>
            <a:ext cx="387701" cy="346949"/>
          </a:xfrm>
          <a:prstGeom prst="ellipse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460653" y="1335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87578" y="86366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 96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9450" y="1416917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47423" y="1776957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29450" y="3112940"/>
            <a:ext cx="494678" cy="218729"/>
          </a:xfrm>
          <a:prstGeom prst="rect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29450" y="3399401"/>
            <a:ext cx="494678" cy="218729"/>
          </a:xfrm>
          <a:prstGeom prst="rect">
            <a:avLst/>
          </a:prstGeom>
          <a:solidFill>
            <a:srgbClr val="73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136375" y="13404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230,7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2744" y="17052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29,3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9808" y="304373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27,7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3164" y="333948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29,3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77681" y="334016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4208" y="26681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37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66545" y="2720248"/>
            <a:ext cx="628297" cy="319945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099520" y="268304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57,0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22515" y="4208919"/>
            <a:ext cx="673621" cy="324956"/>
          </a:xfrm>
          <a:prstGeom prst="rect">
            <a:avLst/>
          </a:prstGeom>
          <a:solidFill>
            <a:srgbClr val="EE7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102520" y="4186926"/>
            <a:ext cx="78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203,0</a:t>
            </a:r>
            <a:endParaRPr lang="ru-RU" b="1" dirty="0">
              <a:solidFill>
                <a:srgbClr val="332C3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51232" y="41713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2C32"/>
                </a:solidFill>
              </a:rPr>
              <a:t>59</a:t>
            </a:r>
            <a:endParaRPr lang="ru-RU" sz="2000" b="1" dirty="0">
              <a:solidFill>
                <a:srgbClr val="332C3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73963" y="2100229"/>
            <a:ext cx="620879" cy="309623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177734" y="20855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26,0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342269" y="2105187"/>
            <a:ext cx="315422" cy="288704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353845" y="2077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380498" y="3660104"/>
            <a:ext cx="214605" cy="252481"/>
          </a:xfrm>
          <a:prstGeom prst="ellipse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7343076" y="360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64719" y="3708611"/>
            <a:ext cx="387401" cy="203974"/>
          </a:xfrm>
          <a:prstGeom prst="rect">
            <a:avLst/>
          </a:prstGeom>
          <a:solidFill>
            <a:srgbClr val="C1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177734" y="36024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26,0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09501" y="3065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524992" y="3076582"/>
            <a:ext cx="288032" cy="226002"/>
          </a:xfrm>
          <a:prstGeom prst="ellipse">
            <a:avLst/>
          </a:prstGeom>
          <a:solidFill>
            <a:srgbClr val="01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523549" y="30454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14017" y="1635646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79529" y="3238133"/>
            <a:ext cx="133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32C32"/>
                </a:solidFill>
              </a:rPr>
              <a:t>(в т.ч. </a:t>
            </a:r>
            <a:r>
              <a:rPr lang="ru-RU" sz="1200" b="1" dirty="0" smtClean="0">
                <a:solidFill>
                  <a:srgbClr val="332C32"/>
                </a:solidFill>
              </a:rPr>
              <a:t>5</a:t>
            </a:r>
            <a:r>
              <a:rPr lang="ru-RU" sz="1200" dirty="0" smtClean="0">
                <a:solidFill>
                  <a:srgbClr val="332C32"/>
                </a:solidFill>
              </a:rPr>
              <a:t> объектов </a:t>
            </a:r>
          </a:p>
          <a:p>
            <a:r>
              <a:rPr lang="ru-RU" sz="1200" dirty="0" smtClean="0">
                <a:solidFill>
                  <a:srgbClr val="332C32"/>
                </a:solidFill>
              </a:rPr>
              <a:t>к Ледовой арене)</a:t>
            </a:r>
            <a:endParaRPr lang="ru-RU" sz="1200" dirty="0">
              <a:solidFill>
                <a:srgbClr val="332C32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88102916"/>
              </p:ext>
            </p:extLst>
          </p:nvPr>
        </p:nvGraphicFramePr>
        <p:xfrm>
          <a:off x="-3810" y="1999655"/>
          <a:ext cx="3207658" cy="256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94368" y="2148692"/>
            <a:ext cx="925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</a:rPr>
              <a:t>580,0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112" y="2095650"/>
            <a:ext cx="2004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10100"/>
                </a:solidFill>
              </a:rPr>
              <a:t>На федеральных всего:</a:t>
            </a:r>
            <a:endParaRPr lang="ru-RU" sz="1400" b="1" dirty="0">
              <a:solidFill>
                <a:srgbClr val="C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52"/>
    </mc:Choice>
    <mc:Fallback xmlns="">
      <p:transition advTm="85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41593" r="29525" b="10765"/>
          <a:stretch/>
        </p:blipFill>
        <p:spPr>
          <a:xfrm>
            <a:off x="2339752" y="2139702"/>
            <a:ext cx="4104456" cy="2448272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БЮДЖЕТ РЕГИОНАЛЬНОГО ПРОЕКТА «ДОРОЖНАЯ СЕТЬ» НА </a:t>
            </a:r>
            <a:r>
              <a:rPr lang="ru-RU" altLang="ru-RU" sz="1600" b="1" dirty="0" smtClean="0">
                <a:solidFill>
                  <a:srgbClr val="0056A1"/>
                </a:solidFill>
              </a:rPr>
              <a:t>2021 </a:t>
            </a:r>
            <a:r>
              <a:rPr lang="ru-RU" altLang="ru-RU" sz="1500" dirty="0" smtClean="0">
                <a:solidFill>
                  <a:srgbClr val="0056A1"/>
                </a:solidFill>
              </a:rPr>
              <a:t>ГОД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1410211"/>
            <a:ext cx="8280920" cy="576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solidFill>
                  <a:srgbClr val="0056A1"/>
                </a:solidFill>
                <a:latin typeface="+mj-lt"/>
                <a:ea typeface="+mj-ea"/>
                <a:cs typeface="+mj-cs"/>
              </a:rPr>
              <a:t>РАСПРЕДЕЛЕНИЕ ФИНАНСОВЫХ СРЕДСТВ ПО ИСТОЧНИКАМ ФИНАНСИРОВАНИЯ, МЛН.РУБ.: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56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931790"/>
            <a:ext cx="936104" cy="360040"/>
          </a:xfrm>
          <a:prstGeom prst="rect">
            <a:avLst/>
          </a:prstGeom>
          <a:solidFill>
            <a:srgbClr val="93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71657" y="293179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300,0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9135" y="3517146"/>
            <a:ext cx="1148501" cy="360040"/>
          </a:xfrm>
          <a:prstGeom prst="rect">
            <a:avLst/>
          </a:prstGeom>
          <a:solidFill>
            <a:srgbClr val="93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6313" y="874915"/>
            <a:ext cx="3904903" cy="360040"/>
          </a:xfrm>
          <a:prstGeom prst="rect">
            <a:avLst/>
          </a:prstGeom>
          <a:solidFill>
            <a:srgbClr val="137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9782" y="840196"/>
            <a:ext cx="39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6 254,5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слайд7.jpg"/>
          <p:cNvPicPr>
            <a:picLocks noChangeAspect="1"/>
          </p:cNvPicPr>
          <p:nvPr/>
        </p:nvPicPr>
        <p:blipFill rotWithShape="1">
          <a:blip r:embed="rId7" cstate="print"/>
          <a:srcRect l="39222" t="63794" r="42662" b="26408"/>
          <a:stretch/>
        </p:blipFill>
        <p:spPr>
          <a:xfrm>
            <a:off x="6549135" y="3507855"/>
            <a:ext cx="1148500" cy="36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602" y="483518"/>
            <a:ext cx="51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Общее финансирование мероприятий, млн руб.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70645" y="3507854"/>
            <a:ext cx="11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5 954,5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988" y="4500184"/>
            <a:ext cx="75805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1000" b="1" i="1" dirty="0">
                <a:solidFill>
                  <a:srgbClr val="014A99"/>
                </a:solidFill>
              </a:rPr>
              <a:t>до конца 2020 года необходимо законтрактовать объекты в объёме не менее 70% от объема финансирования </a:t>
            </a:r>
            <a:r>
              <a:rPr lang="ru-RU" altLang="ru-RU" sz="1000" b="1" i="1" dirty="0" smtClean="0">
                <a:solidFill>
                  <a:srgbClr val="014A99"/>
                </a:solidFill>
              </a:rPr>
              <a:t>на </a:t>
            </a:r>
            <a:r>
              <a:rPr lang="ru-RU" altLang="ru-RU" sz="1000" b="1" i="1" dirty="0">
                <a:solidFill>
                  <a:srgbClr val="014A99"/>
                </a:solidFill>
              </a:rPr>
              <a:t>2021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1283" y="1825598"/>
            <a:ext cx="39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A99"/>
                </a:solidFill>
              </a:rPr>
              <a:t>96 участков</a:t>
            </a:r>
            <a:endParaRPr lang="ru-RU" sz="2000" b="1" dirty="0">
              <a:solidFill>
                <a:srgbClr val="014A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788" y="2198036"/>
            <a:ext cx="17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</a:t>
            </a:r>
          </a:p>
          <a:p>
            <a:r>
              <a:rPr lang="ru-RU" b="1" dirty="0" smtClean="0"/>
              <a:t>бюджет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65257" y="2696944"/>
            <a:ext cx="230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Консолидированный бюджет НСО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40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43"/>
    </mc:Choice>
    <mc:Fallback xmlns="">
      <p:transition advTm="774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657</Words>
  <Application>Microsoft Office PowerPoint</Application>
  <PresentationFormat>Экран (16:9)</PresentationFormat>
  <Paragraphs>208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Реализация  национального проекта  «Безопасные и качественные автомобильные дороги»</vt:lpstr>
      <vt:lpstr>ПРИВЕДЕНИЕ РЕГИОНАЛЬНЫХ АВТОМОБИЛЬНЫХ ДОРОГ К НОРМАТИВНОМУ СОСТОЯНИЮ </vt:lpstr>
      <vt:lpstr>ПРИВЕДЕНИЕ АВТОМОБИЛЬНЫХ ДОРОГ НОВОСИБИРСКОЙ АГЛОМЕРАЦИИ К НОРМАТИВНОМУ СОСТОЯНИЮ </vt:lpstr>
      <vt:lpstr>КОЛИЧЕСТВО МЕСТ КОНЦЕНТРАЦИИ ДОРОЖНО-ТРАНСПОРТНЫХ ПРОИСШЕСТВИЙ </vt:lpstr>
      <vt:lpstr>РЕАЛИЗАЦИЯ РЕГИОНАЛЬНЫХ ПРОЕКТОВ В 2020 ГОДУ. ОБЩАЯ ИНФОРМАЦИЯ</vt:lpstr>
      <vt:lpstr>РЕГИОНАЛЬНЫЙ ПРОЕКТ «ОБЩЕСИСТЕМНЫЕ МЕРЫ РАЗВИТИЯ ДОРОЖНОГО ХОЗЯЙСТВА»</vt:lpstr>
      <vt:lpstr>КОЛИЧЕСТВО СТАЦИОНАРНЫХ КАМЕР ФОТОВИДЕОФИКСАЦИИ НАРУШЕНИЙ ПДД</vt:lpstr>
      <vt:lpstr>РЕАЛИЗАЦИЯ РЕГИОНАЛЬНЫХ ПРОЕКТОВ В 2021 ГОДУ. ОБЩАЯ ИНФОРМАЦИЯ</vt:lpstr>
      <vt:lpstr>БЮДЖЕТ РЕГИОНАЛЬНОГО ПРОЕКТА «ДОРОЖНАЯ СЕТЬ» НА 2021 ГОД</vt:lpstr>
      <vt:lpstr>БЮДЖЕТ РЕГИОНАЛЬНОГО ПРОЕКТА «ДОРОЖНАЯ СЕТЬ» НА 2022 ГОД</vt:lpstr>
      <vt:lpstr>На успешную реализацию в Новосибирской области национального проекта «Безопасные и качественные автомобильные дороги» в 2019-2020 годах оказало существенное влияние в первую очередь своевременное финансирование и контрактация выполняемых работ, а также оказание финансовой поддержки  со стороны Правительства Российской Федерации, предоставляемой за счет средств Резервного фонда.  Кроме того, достижение целевых показателей нацпроекта находится под личным контролем Губернатора Новосибирской области.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Антон Александрович</dc:creator>
  <cp:lastModifiedBy>Дорогов Дмитрий Евгеньевич</cp:lastModifiedBy>
  <cp:revision>238</cp:revision>
  <cp:lastPrinted>2020-12-02T01:41:03Z</cp:lastPrinted>
  <dcterms:created xsi:type="dcterms:W3CDTF">2019-10-07T14:07:42Z</dcterms:created>
  <dcterms:modified xsi:type="dcterms:W3CDTF">2020-12-02T04:28:50Z</dcterms:modified>
</cp:coreProperties>
</file>